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1" r:id="rId5"/>
    <p:sldId id="263" r:id="rId6"/>
    <p:sldId id="266" r:id="rId7"/>
    <p:sldId id="267" r:id="rId8"/>
    <p:sldId id="268" r:id="rId9"/>
    <p:sldId id="264" r:id="rId10"/>
    <p:sldId id="265"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36" d="100"/>
          <a:sy n="136" d="100"/>
        </p:scale>
        <p:origin x="-1440"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4360880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8144091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5981595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441220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33F076-73AF-4D46-AE99-CFD5CFDAA4EF}" type="datetimeFigureOut">
              <a:rPr lang="en-US" smtClean="0"/>
              <a:t>17/11/16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876733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B33F076-73AF-4D46-AE99-CFD5CFDAA4EF}" type="datetimeFigureOut">
              <a:rPr lang="en-US" smtClean="0"/>
              <a:t>17/11/16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35321094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B33F076-73AF-4D46-AE99-CFD5CFDAA4EF}" type="datetimeFigureOut">
              <a:rPr lang="en-US" smtClean="0"/>
              <a:t>17/11/16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717025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B33F076-73AF-4D46-AE99-CFD5CFDAA4EF}" type="datetimeFigureOut">
              <a:rPr lang="en-US" smtClean="0"/>
              <a:t>17/11/16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125850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33F076-73AF-4D46-AE99-CFD5CFDAA4EF}" type="datetimeFigureOut">
              <a:rPr lang="en-US" smtClean="0"/>
              <a:t>17/11/16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373417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3F076-73AF-4D46-AE99-CFD5CFDAA4EF}" type="datetimeFigureOut">
              <a:rPr lang="en-US" smtClean="0"/>
              <a:t>17/11/16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8539993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33F076-73AF-4D46-AE99-CFD5CFDAA4EF}" type="datetimeFigureOut">
              <a:rPr lang="en-US" smtClean="0"/>
              <a:t>17/11/16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EA0F32-B3C4-2A4A-B201-DE0FE1D8C40B}" type="slidenum">
              <a:rPr lang="en-US" smtClean="0"/>
              <a:t>‹#›</a:t>
            </a:fld>
            <a:endParaRPr lang="en-US"/>
          </a:p>
        </p:txBody>
      </p:sp>
    </p:spTree>
    <p:extLst>
      <p:ext uri="{BB962C8B-B14F-4D97-AF65-F5344CB8AC3E}">
        <p14:creationId xmlns:p14="http://schemas.microsoft.com/office/powerpoint/2010/main" val="200325098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33F076-73AF-4D46-AE99-CFD5CFDAA4EF}" type="datetimeFigureOut">
              <a:rPr lang="en-US" smtClean="0"/>
              <a:t>17/11/16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EA0F32-B3C4-2A4A-B201-DE0FE1D8C40B}" type="slidenum">
              <a:rPr lang="en-US" smtClean="0"/>
              <a:t>‹#›</a:t>
            </a:fld>
            <a:endParaRPr lang="en-US"/>
          </a:p>
        </p:txBody>
      </p:sp>
    </p:spTree>
    <p:extLst>
      <p:ext uri="{BB962C8B-B14F-4D97-AF65-F5344CB8AC3E}">
        <p14:creationId xmlns:p14="http://schemas.microsoft.com/office/powerpoint/2010/main" val="5584214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rxisk.org/drug/2227/Rabies-Immune-Globulin-(Human)/92364/Imogam-Rabies-Pasteurized/" TargetMode="External"/><Relationship Id="rId4" Type="http://schemas.openxmlformats.org/officeDocument/2006/relationships/hyperlink" Target="https://www.vaccineshoppecanada.com/document.cfm?file=imogam_rabies_e.pdf" TargetMode="External"/><Relationship Id="rId1" Type="http://schemas.openxmlformats.org/officeDocument/2006/relationships/slideLayout" Target="../slideLayouts/slideLayout6.xml"/><Relationship Id="rId2" Type="http://schemas.openxmlformats.org/officeDocument/2006/relationships/hyperlink" Target="http://www.drugbank.ca/drugs/DB1160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TextShape 1"/>
          <p:cNvSpPr txBox="1"/>
          <p:nvPr/>
        </p:nvSpPr>
        <p:spPr>
          <a:xfrm>
            <a:off x="251640" y="980640"/>
            <a:ext cx="7772040" cy="1469520"/>
          </a:xfrm>
          <a:prstGeom prst="rect">
            <a:avLst/>
          </a:prstGeom>
        </p:spPr>
        <p:txBody>
          <a:bodyPr anchor="b"/>
          <a:lstStyle/>
          <a:p>
            <a:pPr algn="ctr">
              <a:lnSpc>
                <a:spcPct val="100000"/>
              </a:lnSpc>
            </a:pPr>
            <a:r>
              <a:rPr lang="en-US" sz="5500" dirty="0">
                <a:solidFill>
                  <a:srgbClr val="2F2B20"/>
                </a:solidFill>
                <a:latin typeface="Cambria"/>
              </a:rPr>
              <a:t>Human rabies virus immune globulin </a:t>
            </a:r>
            <a:endParaRPr sz="5500" dirty="0"/>
          </a:p>
        </p:txBody>
      </p:sp>
      <p:sp>
        <p:nvSpPr>
          <p:cNvPr id="118" name="TextShape 2"/>
          <p:cNvSpPr txBox="1"/>
          <p:nvPr/>
        </p:nvSpPr>
        <p:spPr>
          <a:xfrm>
            <a:off x="539640" y="2925000"/>
            <a:ext cx="7003800" cy="3024000"/>
          </a:xfrm>
          <a:prstGeom prst="rect">
            <a:avLst/>
          </a:prstGeom>
        </p:spPr>
        <p:txBody>
          <a:bodyPr/>
          <a:lstStyle/>
          <a:p>
            <a:r>
              <a:rPr lang="en-US" sz="2000" dirty="0" err="1">
                <a:solidFill>
                  <a:srgbClr val="2F2B20"/>
                </a:solidFill>
                <a:latin typeface="Times New Roman"/>
              </a:rPr>
              <a:t>Drugbank</a:t>
            </a:r>
            <a:r>
              <a:rPr lang="en-US" sz="2000" dirty="0">
                <a:solidFill>
                  <a:srgbClr val="2F2B20"/>
                </a:solidFill>
                <a:latin typeface="Times New Roman"/>
              </a:rPr>
              <a:t> ID : </a:t>
            </a:r>
            <a:r>
              <a:rPr lang="en-US" sz="2000" dirty="0" smtClean="0">
                <a:solidFill>
                  <a:srgbClr val="2F2B20"/>
                </a:solidFill>
                <a:latin typeface="Times New Roman"/>
              </a:rPr>
              <a:t>DB11603 </a:t>
            </a:r>
            <a:endParaRPr dirty="0"/>
          </a:p>
        </p:txBody>
      </p:sp>
    </p:spTree>
    <p:extLst>
      <p:ext uri="{BB962C8B-B14F-4D97-AF65-F5344CB8AC3E}">
        <p14:creationId xmlns:p14="http://schemas.microsoft.com/office/powerpoint/2010/main" val="36629034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TextShape 1"/>
          <p:cNvSpPr txBox="1"/>
          <p:nvPr/>
        </p:nvSpPr>
        <p:spPr>
          <a:xfrm>
            <a:off x="357120" y="2428919"/>
            <a:ext cx="7619760" cy="2189439"/>
          </a:xfrm>
          <a:prstGeom prst="rect">
            <a:avLst/>
          </a:prstGeom>
        </p:spPr>
        <p:txBody>
          <a:bodyPr anchor="ctr"/>
          <a:lstStyle/>
          <a:p>
            <a:pPr>
              <a:lnSpc>
                <a:spcPct val="100000"/>
              </a:lnSpc>
            </a:pPr>
            <a:r>
              <a:rPr lang="en-US" sz="2400" b="1" dirty="0">
                <a:solidFill>
                  <a:srgbClr val="2F2B20"/>
                </a:solidFill>
                <a:latin typeface="Times New Roman"/>
              </a:rPr>
              <a:t>References</a:t>
            </a:r>
            <a:r>
              <a:rPr lang="en-US" sz="2400" dirty="0">
                <a:solidFill>
                  <a:srgbClr val="2F2B20"/>
                </a:solidFill>
                <a:latin typeface="Times New Roman"/>
              </a:rPr>
              <a:t> </a:t>
            </a:r>
            <a:r>
              <a:rPr lang="en-US" sz="2400" dirty="0" smtClean="0">
                <a:solidFill>
                  <a:srgbClr val="2F2B20"/>
                </a:solidFill>
                <a:latin typeface="Times New Roman"/>
              </a:rPr>
              <a:t>:</a:t>
            </a:r>
          </a:p>
          <a:p>
            <a:pPr>
              <a:lnSpc>
                <a:spcPct val="100000"/>
              </a:lnSpc>
            </a:pPr>
            <a:r>
              <a:rPr lang="en-US" sz="2400" dirty="0">
                <a:solidFill>
                  <a:srgbClr val="2F2B20"/>
                </a:solidFill>
                <a:latin typeface="Times New Roman"/>
              </a:rPr>
              <a:t>
</a:t>
            </a:r>
            <a:r>
              <a:rPr lang="en-US" dirty="0">
                <a:solidFill>
                  <a:srgbClr val="2F2B20"/>
                </a:solidFill>
                <a:latin typeface="Times New Roman"/>
                <a:hlinkClick r:id="rId2"/>
              </a:rPr>
              <a:t>http://www.drugbank.ca/drugs/</a:t>
            </a:r>
            <a:r>
              <a:rPr lang="en-US" dirty="0" smtClean="0">
                <a:solidFill>
                  <a:srgbClr val="2F2B20"/>
                </a:solidFill>
                <a:latin typeface="Times New Roman"/>
                <a:hlinkClick r:id="rId2"/>
              </a:rPr>
              <a:t>DB11603</a:t>
            </a:r>
            <a:r>
              <a:rPr lang="en-US" dirty="0" smtClean="0">
                <a:solidFill>
                  <a:srgbClr val="2F2B20"/>
                </a:solidFill>
                <a:latin typeface="Times New Roman"/>
              </a:rPr>
              <a:t> </a:t>
            </a:r>
          </a:p>
          <a:p>
            <a:pPr>
              <a:lnSpc>
                <a:spcPct val="100000"/>
              </a:lnSpc>
            </a:pPr>
            <a:r>
              <a:rPr lang="en-US" dirty="0">
                <a:hlinkClick r:id="rId3"/>
              </a:rPr>
              <a:t>http://rxisk.org/drug/2227/Rabies-Immune-Globulin-(Human)/92364/Imogam-Rabies-Pasteurized</a:t>
            </a:r>
            <a:r>
              <a:rPr lang="en-US" dirty="0" smtClean="0">
                <a:hlinkClick r:id="rId3"/>
              </a:rPr>
              <a:t>/</a:t>
            </a:r>
            <a:r>
              <a:rPr lang="en-US" dirty="0" smtClean="0"/>
              <a:t> </a:t>
            </a:r>
          </a:p>
          <a:p>
            <a:pPr>
              <a:lnSpc>
                <a:spcPct val="100000"/>
              </a:lnSpc>
            </a:pPr>
            <a:r>
              <a:rPr lang="en-US" dirty="0">
                <a:hlinkClick r:id="rId4"/>
              </a:rPr>
              <a:t>https://www.vaccineshoppecanada.com/document.cfm?file=</a:t>
            </a:r>
            <a:r>
              <a:rPr lang="en-US" dirty="0" smtClean="0">
                <a:hlinkClick r:id="rId4"/>
              </a:rPr>
              <a:t>imogam_rabies_e.pdf</a:t>
            </a:r>
            <a:r>
              <a:rPr lang="en-US" dirty="0" smtClean="0"/>
              <a:t> </a:t>
            </a:r>
            <a:endParaRPr dirty="0"/>
          </a:p>
        </p:txBody>
      </p:sp>
    </p:spTree>
    <p:extLst>
      <p:ext uri="{BB962C8B-B14F-4D97-AF65-F5344CB8AC3E}">
        <p14:creationId xmlns:p14="http://schemas.microsoft.com/office/powerpoint/2010/main" val="2351735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TextShape 1"/>
          <p:cNvSpPr txBox="1"/>
          <p:nvPr/>
        </p:nvSpPr>
        <p:spPr>
          <a:xfrm>
            <a:off x="395640" y="836640"/>
            <a:ext cx="7854480" cy="5184360"/>
          </a:xfrm>
          <a:prstGeom prst="rect">
            <a:avLst/>
          </a:prstGeom>
        </p:spPr>
        <p:txBody>
          <a:bodyPr/>
          <a:lstStyle/>
          <a:p>
            <a:pPr>
              <a:lnSpc>
                <a:spcPct val="100000"/>
              </a:lnSpc>
            </a:pPr>
            <a:r>
              <a:rPr lang="en-US" sz="2400" b="1" dirty="0">
                <a:solidFill>
                  <a:srgbClr val="2F2B20"/>
                </a:solidFill>
                <a:latin typeface="Times New Roman"/>
              </a:rPr>
              <a:t>Description</a:t>
            </a:r>
            <a:r>
              <a:rPr lang="en-US" sz="2400" dirty="0">
                <a:solidFill>
                  <a:srgbClr val="2F2B20"/>
                </a:solidFill>
                <a:latin typeface="Times New Roman"/>
              </a:rPr>
              <a:t> </a:t>
            </a:r>
            <a:r>
              <a:rPr lang="en-US" sz="2800" dirty="0">
                <a:solidFill>
                  <a:srgbClr val="2F2B20"/>
                </a:solidFill>
                <a:latin typeface="Times New Roman"/>
              </a:rPr>
              <a:t>:</a:t>
            </a:r>
            <a:endParaRPr dirty="0"/>
          </a:p>
          <a:p>
            <a:pPr>
              <a:lnSpc>
                <a:spcPct val="100000"/>
              </a:lnSpc>
            </a:pPr>
            <a:r>
              <a:rPr lang="en-US" sz="2000" dirty="0" smtClean="0">
                <a:solidFill>
                  <a:srgbClr val="2F2B20"/>
                </a:solidFill>
                <a:latin typeface="Times New Roman"/>
              </a:rPr>
              <a:t>NA</a:t>
            </a:r>
          </a:p>
          <a:p>
            <a:pPr>
              <a:lnSpc>
                <a:spcPct val="100000"/>
              </a:lnSpc>
            </a:pPr>
            <a:endParaRPr lang="en-US" sz="2000" dirty="0" smtClean="0">
              <a:solidFill>
                <a:srgbClr val="2F2B20"/>
              </a:solidFill>
              <a:latin typeface="Times New Roman"/>
            </a:endParaRPr>
          </a:p>
          <a:p>
            <a:pPr>
              <a:lnSpc>
                <a:spcPct val="100000"/>
              </a:lnSpc>
            </a:pPr>
            <a:r>
              <a:rPr lang="en-US" sz="2400" b="1" dirty="0" smtClean="0">
                <a:solidFill>
                  <a:srgbClr val="2F2B20"/>
                </a:solidFill>
                <a:latin typeface="Times New Roman"/>
              </a:rPr>
              <a:t>Indication</a:t>
            </a:r>
            <a:r>
              <a:rPr lang="en-US" sz="2400" dirty="0" smtClean="0">
                <a:solidFill>
                  <a:srgbClr val="2F2B20"/>
                </a:solidFill>
                <a:latin typeface="Times New Roman"/>
              </a:rPr>
              <a:t> </a:t>
            </a:r>
            <a:r>
              <a:rPr lang="en-US" sz="2400" dirty="0">
                <a:solidFill>
                  <a:srgbClr val="2F2B20"/>
                </a:solidFill>
                <a:latin typeface="Times New Roman"/>
              </a:rPr>
              <a:t>:</a:t>
            </a:r>
            <a:endParaRPr dirty="0"/>
          </a:p>
          <a:p>
            <a:pPr>
              <a:lnSpc>
                <a:spcPct val="100000"/>
              </a:lnSpc>
            </a:pPr>
            <a:r>
              <a:rPr lang="en-US" dirty="0">
                <a:solidFill>
                  <a:srgbClr val="2F2B20"/>
                </a:solidFill>
                <a:latin typeface="Times New Roman"/>
              </a:rPr>
              <a:t>It is indicated for individuals suspected of exposure to rabies, particularly severe exposure, with one exception: persons who have been previously immunized with HDCV Rabies Vaccine in a pre-exposure or </a:t>
            </a:r>
            <a:r>
              <a:rPr lang="en-US" dirty="0" err="1">
                <a:solidFill>
                  <a:srgbClr val="2F2B20"/>
                </a:solidFill>
                <a:latin typeface="Times New Roman"/>
              </a:rPr>
              <a:t>postexposure</a:t>
            </a:r>
            <a:r>
              <a:rPr lang="en-US" dirty="0">
                <a:solidFill>
                  <a:srgbClr val="2F2B20"/>
                </a:solidFill>
                <a:latin typeface="Times New Roman"/>
              </a:rPr>
              <a:t> treatment series should receive only vaccine. </a:t>
            </a:r>
            <a:endParaRPr lang="en-US" dirty="0" smtClean="0">
              <a:solidFill>
                <a:srgbClr val="2F2B20"/>
              </a:solidFill>
              <a:latin typeface="Times New Roman"/>
            </a:endParaRPr>
          </a:p>
          <a:p>
            <a:pPr>
              <a:lnSpc>
                <a:spcPct val="100000"/>
              </a:lnSpc>
            </a:pPr>
            <a:endParaRPr lang="en-US" sz="2400" b="1" dirty="0" smtClean="0">
              <a:solidFill>
                <a:srgbClr val="2F2B20"/>
              </a:solidFill>
              <a:latin typeface="Times New Roman"/>
            </a:endParaRPr>
          </a:p>
          <a:p>
            <a:pPr>
              <a:lnSpc>
                <a:spcPct val="100000"/>
              </a:lnSpc>
            </a:pPr>
            <a:r>
              <a:rPr lang="en-US" sz="2400" b="1" dirty="0" smtClean="0">
                <a:solidFill>
                  <a:srgbClr val="2F2B20"/>
                </a:solidFill>
                <a:latin typeface="Times New Roman"/>
              </a:rPr>
              <a:t>Pharmacodynamics </a:t>
            </a:r>
            <a:r>
              <a:rPr lang="en-US" sz="2400" dirty="0">
                <a:solidFill>
                  <a:srgbClr val="2F2B20"/>
                </a:solidFill>
                <a:latin typeface="Times New Roman"/>
              </a:rPr>
              <a:t>: </a:t>
            </a:r>
            <a:endParaRPr dirty="0"/>
          </a:p>
          <a:p>
            <a:pPr>
              <a:lnSpc>
                <a:spcPct val="100000"/>
              </a:lnSpc>
            </a:pPr>
            <a:r>
              <a:rPr lang="en-US" sz="2000" dirty="0" smtClean="0">
                <a:solidFill>
                  <a:srgbClr val="000000"/>
                </a:solidFill>
                <a:latin typeface="Times New Roman"/>
                <a:ea typeface="Calibri"/>
                <a:cs typeface="Times New Roman"/>
              </a:rPr>
              <a:t>NA</a:t>
            </a:r>
            <a:endParaRPr sz="2000" dirty="0">
              <a:latin typeface="Times New Roman"/>
              <a:cs typeface="Times New Roman"/>
            </a:endParaRPr>
          </a:p>
        </p:txBody>
      </p:sp>
    </p:spTree>
    <p:extLst>
      <p:ext uri="{BB962C8B-B14F-4D97-AF65-F5344CB8AC3E}">
        <p14:creationId xmlns:p14="http://schemas.microsoft.com/office/powerpoint/2010/main" val="31223693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 name="TextShape 1"/>
          <p:cNvSpPr txBox="1"/>
          <p:nvPr/>
        </p:nvSpPr>
        <p:spPr>
          <a:xfrm>
            <a:off x="295497" y="326850"/>
            <a:ext cx="8020080" cy="3548650"/>
          </a:xfrm>
          <a:prstGeom prst="rect">
            <a:avLst/>
          </a:prstGeom>
        </p:spPr>
        <p:txBody>
          <a:bodyPr anchor="b"/>
          <a:lstStyle/>
          <a:p>
            <a:pPr>
              <a:lnSpc>
                <a:spcPct val="160000"/>
              </a:lnSpc>
            </a:pPr>
            <a:r>
              <a:rPr lang="en-US" sz="2400" b="1" dirty="0">
                <a:solidFill>
                  <a:srgbClr val="2F2B20"/>
                </a:solidFill>
                <a:latin typeface="Times New Roman"/>
              </a:rPr>
              <a:t>Mechanism of action </a:t>
            </a:r>
            <a:r>
              <a:rPr lang="en-US" dirty="0">
                <a:solidFill>
                  <a:srgbClr val="2F2B20"/>
                </a:solidFill>
                <a:latin typeface="Times New Roman"/>
              </a:rPr>
              <a:t>: </a:t>
            </a:r>
            <a:endParaRPr dirty="0"/>
          </a:p>
          <a:p>
            <a:pPr>
              <a:lnSpc>
                <a:spcPct val="160000"/>
              </a:lnSpc>
            </a:pPr>
            <a:r>
              <a:rPr lang="en-US" dirty="0">
                <a:solidFill>
                  <a:srgbClr val="2F2B20"/>
                </a:solidFill>
                <a:latin typeface="Times New Roman"/>
              </a:rPr>
              <a:t>It provides passive protection by neutralizing the rabies virus when given to individuals exposed to rabies virus. When a rabies immune globulin dose of 20 IU/kg was given simultaneously with the first dose of rabies vaccine, levels of passive anti-rabies antibody were detected 24 hours after injection in all individuals. There was minimal or no interference with the immune response to the initial and subsequent doses of rabies vaccine, including booster doses. </a:t>
            </a:r>
            <a:endParaRPr dirty="0"/>
          </a:p>
        </p:txBody>
      </p:sp>
    </p:spTree>
    <p:extLst>
      <p:ext uri="{BB962C8B-B14F-4D97-AF65-F5344CB8AC3E}">
        <p14:creationId xmlns:p14="http://schemas.microsoft.com/office/powerpoint/2010/main" val="2887138209"/>
      </p:ext>
    </p:extLst>
  </p:cSld>
  <p:clrMapOvr>
    <a:masterClrMapping/>
  </p:clrMapOvr>
  <p:timing>
    <p:tnLst>
      <p:par>
        <p:cTn xmlns:p14="http://schemas.microsoft.com/office/powerpoint/2010/main" id="1" dur="indefinite" restart="never" nodeType="tmRoot">
          <p:childTnLst>
            <p:seq>
              <p:cTn id="2" nodeType="mainSeq">
                <p:childTnLst>
                  <p:par>
                    <p:cTn id="3"/>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TextShape 1"/>
          <p:cNvSpPr txBox="1"/>
          <p:nvPr/>
        </p:nvSpPr>
        <p:spPr>
          <a:xfrm>
            <a:off x="357120" y="356873"/>
            <a:ext cx="7772040" cy="5961881"/>
          </a:xfrm>
          <a:prstGeom prst="rect">
            <a:avLst/>
          </a:prstGeom>
        </p:spPr>
        <p:txBody>
          <a:bodyPr anchor="t" anchorCtr="0"/>
          <a:lstStyle/>
          <a:p>
            <a:pPr>
              <a:lnSpc>
                <a:spcPct val="100000"/>
              </a:lnSpc>
            </a:pPr>
            <a:r>
              <a:rPr lang="en-US" sz="2400" b="1" dirty="0" smtClean="0">
                <a:solidFill>
                  <a:srgbClr val="2F2B20"/>
                </a:solidFill>
                <a:latin typeface="Times New Roman"/>
              </a:rPr>
              <a:t>Targets </a:t>
            </a:r>
            <a:r>
              <a:rPr lang="en-US" sz="2400" dirty="0">
                <a:solidFill>
                  <a:srgbClr val="2F2B20"/>
                </a:solidFill>
                <a:latin typeface="Times New Roman"/>
              </a:rPr>
              <a:t>:</a:t>
            </a:r>
            <a:endParaRPr dirty="0"/>
          </a:p>
          <a:p>
            <a:pPr>
              <a:lnSpc>
                <a:spcPct val="100000"/>
              </a:lnSpc>
            </a:pPr>
            <a:r>
              <a:rPr lang="en-US" dirty="0" smtClean="0">
                <a:solidFill>
                  <a:srgbClr val="2F2B20"/>
                </a:solidFill>
                <a:latin typeface="Times New Roman"/>
              </a:rPr>
              <a:t>NA</a:t>
            </a:r>
            <a:endParaRPr lang="en-US" dirty="0" smtClean="0">
              <a:solidFill>
                <a:srgbClr val="2F2B20"/>
              </a:solidFill>
              <a:latin typeface="Times New Roman"/>
            </a:endParaRPr>
          </a:p>
          <a:p>
            <a:pPr>
              <a:lnSpc>
                <a:spcPct val="100000"/>
              </a:lnSpc>
            </a:pPr>
            <a:endParaRPr lang="en-US" sz="2400" b="1" dirty="0">
              <a:solidFill>
                <a:srgbClr val="2F2B20"/>
              </a:solidFill>
              <a:latin typeface="Times New Roman"/>
            </a:endParaRPr>
          </a:p>
          <a:p>
            <a:pPr>
              <a:lnSpc>
                <a:spcPct val="100000"/>
              </a:lnSpc>
            </a:pPr>
            <a:r>
              <a:rPr lang="en-US" sz="2400" b="1" dirty="0" smtClean="0">
                <a:solidFill>
                  <a:srgbClr val="2F2B20"/>
                </a:solidFill>
                <a:latin typeface="Times New Roman"/>
              </a:rPr>
              <a:t>Affected </a:t>
            </a:r>
            <a:r>
              <a:rPr lang="en-US" sz="2400" b="1" dirty="0">
                <a:solidFill>
                  <a:srgbClr val="2F2B20"/>
                </a:solidFill>
                <a:latin typeface="Times New Roman"/>
              </a:rPr>
              <a:t>organisms </a:t>
            </a:r>
            <a:r>
              <a:rPr lang="en-US" sz="2400" dirty="0">
                <a:solidFill>
                  <a:srgbClr val="2F2B20"/>
                </a:solidFill>
                <a:latin typeface="Times New Roman"/>
              </a:rPr>
              <a:t>: </a:t>
            </a:r>
            <a:endParaRPr dirty="0"/>
          </a:p>
          <a:p>
            <a:pPr>
              <a:lnSpc>
                <a:spcPct val="100000"/>
              </a:lnSpc>
            </a:pPr>
            <a:r>
              <a:rPr lang="en-US" dirty="0">
                <a:solidFill>
                  <a:srgbClr val="2F2B20"/>
                </a:solidFill>
                <a:latin typeface="Times New Roman"/>
              </a:rPr>
              <a:t>Humans and other mammals </a:t>
            </a:r>
            <a:endParaRPr lang="en-US" dirty="0" smtClean="0">
              <a:solidFill>
                <a:srgbClr val="2F2B20"/>
              </a:solidFill>
              <a:latin typeface="Times New Roman"/>
            </a:endParaRPr>
          </a:p>
          <a:p>
            <a:pPr>
              <a:lnSpc>
                <a:spcPct val="100000"/>
              </a:lnSpc>
            </a:pPr>
            <a:endParaRPr lang="en-US" dirty="0">
              <a:solidFill>
                <a:srgbClr val="2F2B20"/>
              </a:solidFill>
              <a:latin typeface="Times New Roman"/>
            </a:endParaRPr>
          </a:p>
          <a:p>
            <a:pPr>
              <a:lnSpc>
                <a:spcPct val="100000"/>
              </a:lnSpc>
            </a:pPr>
            <a:r>
              <a:rPr lang="en-US" sz="2400" b="1" dirty="0">
                <a:solidFill>
                  <a:srgbClr val="2F2B20"/>
                </a:solidFill>
                <a:latin typeface="Times New Roman"/>
              </a:rPr>
              <a:t>Categories</a:t>
            </a:r>
            <a:r>
              <a:rPr lang="en-US" sz="2400" dirty="0">
                <a:solidFill>
                  <a:srgbClr val="2F2B20"/>
                </a:solidFill>
                <a:latin typeface="Times New Roman"/>
              </a:rPr>
              <a:t> : </a:t>
            </a:r>
            <a:endParaRPr lang="en-US" dirty="0"/>
          </a:p>
          <a:p>
            <a:r>
              <a:rPr lang="en-US" dirty="0" smtClean="0">
                <a:solidFill>
                  <a:srgbClr val="2F2B20"/>
                </a:solidFill>
                <a:latin typeface="Times New Roman"/>
              </a:rPr>
              <a:t>NA</a:t>
            </a:r>
          </a:p>
          <a:p>
            <a:endParaRPr lang="en-US" dirty="0">
              <a:solidFill>
                <a:srgbClr val="2F2B20"/>
              </a:solidFill>
              <a:latin typeface="Times New Roman"/>
            </a:endParaRPr>
          </a:p>
          <a:p>
            <a:r>
              <a:rPr lang="en-US" sz="2400" b="1" dirty="0" smtClean="0">
                <a:solidFill>
                  <a:srgbClr val="2F2B20"/>
                </a:solidFill>
                <a:latin typeface="Times New Roman"/>
              </a:rPr>
              <a:t>Sequence</a:t>
            </a:r>
            <a:r>
              <a:rPr lang="en-US" sz="2400" dirty="0" smtClean="0">
                <a:solidFill>
                  <a:srgbClr val="2F2B20"/>
                </a:solidFill>
                <a:latin typeface="Times New Roman"/>
              </a:rPr>
              <a:t>: </a:t>
            </a:r>
          </a:p>
          <a:p>
            <a:r>
              <a:rPr lang="en-US" dirty="0" smtClean="0">
                <a:latin typeface="Times New Roman"/>
                <a:cs typeface="Times New Roman"/>
              </a:rPr>
              <a:t>NA</a:t>
            </a:r>
            <a:endParaRPr lang="en-US" dirty="0">
              <a:latin typeface="Times New Roman"/>
              <a:cs typeface="Times New Roman"/>
            </a:endParaRPr>
          </a:p>
        </p:txBody>
      </p:sp>
    </p:spTree>
    <p:extLst>
      <p:ext uri="{BB962C8B-B14F-4D97-AF65-F5344CB8AC3E}">
        <p14:creationId xmlns:p14="http://schemas.microsoft.com/office/powerpoint/2010/main" val="29119608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extShape 1"/>
          <p:cNvSpPr txBox="1"/>
          <p:nvPr/>
        </p:nvSpPr>
        <p:spPr>
          <a:xfrm>
            <a:off x="571320" y="642960"/>
            <a:ext cx="7772040" cy="5571720"/>
          </a:xfrm>
          <a:prstGeom prst="rect">
            <a:avLst/>
          </a:prstGeom>
        </p:spPr>
        <p:txBody>
          <a:bodyPr anchor="t" anchorCtr="0"/>
          <a:lstStyle/>
          <a:p>
            <a:r>
              <a:rPr lang="en-US" sz="2400" b="1" dirty="0">
                <a:solidFill>
                  <a:srgbClr val="2F2B20"/>
                </a:solidFill>
                <a:latin typeface="Times New Roman"/>
              </a:rPr>
              <a:t>Brands </a:t>
            </a:r>
            <a:r>
              <a:rPr lang="en-US" b="1" dirty="0">
                <a:solidFill>
                  <a:srgbClr val="2F2B20"/>
                </a:solidFill>
                <a:latin typeface="Times New Roman"/>
              </a:rPr>
              <a:t>: </a:t>
            </a:r>
            <a:r>
              <a:rPr lang="en-US" dirty="0" err="1">
                <a:solidFill>
                  <a:srgbClr val="2F2B20"/>
                </a:solidFill>
                <a:latin typeface="Times New Roman"/>
              </a:rPr>
              <a:t>Hyperab</a:t>
            </a:r>
            <a:r>
              <a:rPr lang="en-US" dirty="0">
                <a:solidFill>
                  <a:srgbClr val="2F2B20"/>
                </a:solidFill>
                <a:latin typeface="Times New Roman"/>
              </a:rPr>
              <a:t> Rabies Immune Globulin Human  </a:t>
            </a:r>
            <a:endParaRPr dirty="0"/>
          </a:p>
          <a:p>
            <a:r>
              <a:rPr lang="en-US" sz="2400" b="1" dirty="0">
                <a:solidFill>
                  <a:srgbClr val="2F2B20"/>
                </a:solidFill>
                <a:latin typeface="Times New Roman"/>
              </a:rPr>
              <a:t>Company : </a:t>
            </a:r>
            <a:r>
              <a:rPr lang="en-US" dirty="0">
                <a:solidFill>
                  <a:srgbClr val="2F2B20"/>
                </a:solidFill>
                <a:latin typeface="Times New Roman"/>
              </a:rPr>
              <a:t>Cutter Med &amp; </a:t>
            </a:r>
            <a:r>
              <a:rPr lang="en-US" dirty="0" err="1">
                <a:solidFill>
                  <a:srgbClr val="2F2B20"/>
                </a:solidFill>
                <a:latin typeface="Times New Roman"/>
              </a:rPr>
              <a:t>Biol</a:t>
            </a:r>
            <a:r>
              <a:rPr lang="en-US" dirty="0">
                <a:solidFill>
                  <a:srgbClr val="2F2B20"/>
                </a:solidFill>
                <a:latin typeface="Times New Roman"/>
              </a:rPr>
              <a:t>, Division Of Miles Canada Ltd. </a:t>
            </a:r>
            <a:endParaRPr dirty="0"/>
          </a:p>
          <a:p>
            <a:pPr>
              <a:lnSpc>
                <a:spcPct val="100000"/>
              </a:lnSpc>
            </a:pPr>
            <a:r>
              <a:rPr lang="en-US" sz="2400" b="1" dirty="0">
                <a:solidFill>
                  <a:srgbClr val="2F2B20"/>
                </a:solidFill>
                <a:latin typeface="Times New Roman"/>
              </a:rPr>
              <a:t>Description : </a:t>
            </a:r>
            <a:r>
              <a:rPr lang="en-US" dirty="0" smtClean="0">
                <a:solidFill>
                  <a:srgbClr val="2F2B20"/>
                </a:solidFill>
                <a:latin typeface="Times New Roman"/>
              </a:rPr>
              <a:t>NA</a:t>
            </a:r>
            <a:endParaRPr dirty="0"/>
          </a:p>
          <a:p>
            <a:pPr>
              <a:lnSpc>
                <a:spcPct val="100000"/>
              </a:lnSpc>
            </a:pPr>
            <a:r>
              <a:rPr lang="en-US" sz="2400" b="1" dirty="0">
                <a:solidFill>
                  <a:srgbClr val="2F2B20"/>
                </a:solidFill>
                <a:latin typeface="Times New Roman"/>
              </a:rPr>
              <a:t>Used for/Prescribed for : </a:t>
            </a:r>
            <a:r>
              <a:rPr lang="en-US" dirty="0" smtClean="0">
                <a:solidFill>
                  <a:srgbClr val="2F2B20"/>
                </a:solidFill>
                <a:latin typeface="Times New Roman"/>
              </a:rPr>
              <a:t>NA</a:t>
            </a:r>
            <a:endParaRPr lang="en-US" dirty="0" smtClean="0">
              <a:solidFill>
                <a:srgbClr val="2F2B20"/>
              </a:solidFill>
              <a:latin typeface="Times New Roman"/>
            </a:endParaRPr>
          </a:p>
          <a:p>
            <a:pPr>
              <a:lnSpc>
                <a:spcPct val="100000"/>
              </a:lnSpc>
            </a:pPr>
            <a:r>
              <a:rPr lang="en-US" sz="2400" b="1" dirty="0" smtClean="0">
                <a:solidFill>
                  <a:srgbClr val="2F2B20"/>
                </a:solidFill>
                <a:latin typeface="Times New Roman"/>
              </a:rPr>
              <a:t>Formulation </a:t>
            </a:r>
            <a:r>
              <a:rPr lang="en-US" sz="2400" b="1" dirty="0">
                <a:solidFill>
                  <a:srgbClr val="2F2B20"/>
                </a:solidFill>
                <a:latin typeface="Times New Roman"/>
              </a:rPr>
              <a:t>: </a:t>
            </a:r>
            <a:r>
              <a:rPr lang="mr-IN" dirty="0">
                <a:solidFill>
                  <a:srgbClr val="2F2B20"/>
                </a:solidFill>
                <a:latin typeface="Times New Roman"/>
                <a:cs typeface="Times New Roman"/>
              </a:rPr>
              <a:t>16.50% </a:t>
            </a:r>
            <a:endParaRPr lang="en-US" dirty="0" smtClean="0">
              <a:solidFill>
                <a:srgbClr val="2F2B20"/>
              </a:solidFill>
              <a:latin typeface="Times New Roman"/>
              <a:cs typeface="Times New Roman"/>
            </a:endParaRPr>
          </a:p>
          <a:p>
            <a:pPr>
              <a:lnSpc>
                <a:spcPct val="100000"/>
              </a:lnSpc>
            </a:pPr>
            <a:r>
              <a:rPr lang="en-US" sz="2400" b="1" dirty="0" smtClean="0">
                <a:solidFill>
                  <a:srgbClr val="2F2B20"/>
                </a:solidFill>
                <a:latin typeface="Times New Roman"/>
              </a:rPr>
              <a:t>Form </a:t>
            </a:r>
            <a:r>
              <a:rPr lang="en-US" sz="2400" b="1" dirty="0">
                <a:solidFill>
                  <a:srgbClr val="2F2B20"/>
                </a:solidFill>
                <a:latin typeface="Times New Roman"/>
              </a:rPr>
              <a:t>: </a:t>
            </a:r>
            <a:r>
              <a:rPr lang="en-US" dirty="0">
                <a:solidFill>
                  <a:srgbClr val="2F2B20"/>
                </a:solidFill>
                <a:latin typeface="Times New Roman"/>
              </a:rPr>
              <a:t>Liquid </a:t>
            </a:r>
            <a:endParaRPr lang="en-US" dirty="0" smtClean="0">
              <a:solidFill>
                <a:srgbClr val="2F2B20"/>
              </a:solidFill>
              <a:latin typeface="Times New Roman"/>
            </a:endParaRPr>
          </a:p>
          <a:p>
            <a:pPr>
              <a:lnSpc>
                <a:spcPct val="100000"/>
              </a:lnSpc>
            </a:pPr>
            <a:r>
              <a:rPr lang="en-US" sz="2400" b="1" dirty="0" smtClean="0">
                <a:solidFill>
                  <a:srgbClr val="2F2B20"/>
                </a:solidFill>
                <a:latin typeface="Times New Roman"/>
              </a:rPr>
              <a:t>Route </a:t>
            </a:r>
            <a:r>
              <a:rPr lang="en-US" sz="2400" b="1" dirty="0">
                <a:solidFill>
                  <a:srgbClr val="2F2B20"/>
                </a:solidFill>
                <a:latin typeface="Times New Roman"/>
              </a:rPr>
              <a:t>of administration : </a:t>
            </a:r>
            <a:r>
              <a:rPr lang="en-US" dirty="0">
                <a:solidFill>
                  <a:srgbClr val="2F2B20"/>
                </a:solidFill>
                <a:latin typeface="Times New Roman"/>
              </a:rPr>
              <a:t>intramuscular </a:t>
            </a:r>
            <a:endParaRPr dirty="0"/>
          </a:p>
        </p:txBody>
      </p:sp>
    </p:spTree>
    <p:extLst>
      <p:ext uri="{BB962C8B-B14F-4D97-AF65-F5344CB8AC3E}">
        <p14:creationId xmlns:p14="http://schemas.microsoft.com/office/powerpoint/2010/main" val="32590932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extShape 1"/>
          <p:cNvSpPr txBox="1"/>
          <p:nvPr/>
        </p:nvSpPr>
        <p:spPr>
          <a:xfrm>
            <a:off x="571320" y="642960"/>
            <a:ext cx="7772040" cy="5571720"/>
          </a:xfrm>
          <a:prstGeom prst="rect">
            <a:avLst/>
          </a:prstGeom>
        </p:spPr>
        <p:txBody>
          <a:bodyPr anchor="t" anchorCtr="0"/>
          <a:lstStyle/>
          <a:p>
            <a:r>
              <a:rPr lang="en-US" sz="2400" b="1" dirty="0">
                <a:solidFill>
                  <a:srgbClr val="2F2B20"/>
                </a:solidFill>
                <a:latin typeface="Times New Roman"/>
              </a:rPr>
              <a:t>Brands </a:t>
            </a:r>
            <a:r>
              <a:rPr lang="en-US" b="1" dirty="0">
                <a:solidFill>
                  <a:srgbClr val="2F2B20"/>
                </a:solidFill>
                <a:latin typeface="Times New Roman"/>
              </a:rPr>
              <a:t>: </a:t>
            </a:r>
            <a:r>
              <a:rPr lang="en-US" dirty="0" err="1">
                <a:solidFill>
                  <a:srgbClr val="2F2B20"/>
                </a:solidFill>
                <a:latin typeface="Times New Roman"/>
              </a:rPr>
              <a:t>Hyperrab</a:t>
            </a:r>
            <a:r>
              <a:rPr lang="en-US" dirty="0">
                <a:solidFill>
                  <a:srgbClr val="2F2B20"/>
                </a:solidFill>
                <a:latin typeface="Times New Roman"/>
              </a:rPr>
              <a:t> S/d </a:t>
            </a:r>
            <a:endParaRPr dirty="0"/>
          </a:p>
          <a:p>
            <a:r>
              <a:rPr lang="en-US" sz="2400" b="1" dirty="0">
                <a:solidFill>
                  <a:srgbClr val="2F2B20"/>
                </a:solidFill>
                <a:latin typeface="Times New Roman"/>
              </a:rPr>
              <a:t>Company : </a:t>
            </a:r>
            <a:r>
              <a:rPr lang="en-US" dirty="0" err="1">
                <a:solidFill>
                  <a:srgbClr val="2F2B20"/>
                </a:solidFill>
                <a:latin typeface="Times New Roman"/>
              </a:rPr>
              <a:t>Grifols</a:t>
            </a:r>
            <a:r>
              <a:rPr lang="en-US" dirty="0">
                <a:solidFill>
                  <a:srgbClr val="2F2B20"/>
                </a:solidFill>
                <a:latin typeface="Times New Roman"/>
              </a:rPr>
              <a:t> Therapeutics </a:t>
            </a:r>
            <a:r>
              <a:rPr lang="en-US" dirty="0" err="1">
                <a:solidFill>
                  <a:srgbClr val="2F2B20"/>
                </a:solidFill>
                <a:latin typeface="Times New Roman"/>
              </a:rPr>
              <a:t>Inc</a:t>
            </a:r>
            <a:r>
              <a:rPr lang="en-US" dirty="0">
                <a:solidFill>
                  <a:srgbClr val="2F2B20"/>
                </a:solidFill>
                <a:latin typeface="Times New Roman"/>
              </a:rPr>
              <a:t>  </a:t>
            </a:r>
            <a:endParaRPr dirty="0"/>
          </a:p>
          <a:p>
            <a:pPr>
              <a:lnSpc>
                <a:spcPct val="100000"/>
              </a:lnSpc>
            </a:pPr>
            <a:r>
              <a:rPr lang="en-US" sz="2400" b="1" dirty="0">
                <a:solidFill>
                  <a:srgbClr val="2F2B20"/>
                </a:solidFill>
                <a:latin typeface="Times New Roman"/>
              </a:rPr>
              <a:t>Description : </a:t>
            </a:r>
            <a:r>
              <a:rPr lang="en-US" dirty="0">
                <a:solidFill>
                  <a:srgbClr val="2F2B20"/>
                </a:solidFill>
                <a:latin typeface="Times New Roman"/>
              </a:rPr>
              <a:t>Rabies immune globulin is used together with rabies vaccine to prevent infection caused by the rabies virus. Rabies immune globulin works by giving your body the antibodies it needs to protect it against the rabies virus. </a:t>
            </a:r>
            <a:r>
              <a:rPr lang="en-US" sz="2400" b="1" dirty="0" smtClean="0">
                <a:solidFill>
                  <a:srgbClr val="2F2B20"/>
                </a:solidFill>
                <a:latin typeface="Times New Roman"/>
              </a:rPr>
              <a:t>Used </a:t>
            </a:r>
            <a:r>
              <a:rPr lang="en-US" sz="2400" b="1" dirty="0">
                <a:solidFill>
                  <a:srgbClr val="2F2B20"/>
                </a:solidFill>
                <a:latin typeface="Times New Roman"/>
              </a:rPr>
              <a:t>for/Prescribed for : </a:t>
            </a:r>
            <a:r>
              <a:rPr lang="en-US" dirty="0">
                <a:solidFill>
                  <a:srgbClr val="2F2B20"/>
                </a:solidFill>
                <a:latin typeface="Times New Roman"/>
              </a:rPr>
              <a:t>Rabies immune globulin is used together with rabies vaccine to prevent infection caused by the rabies virus. </a:t>
            </a:r>
            <a:endParaRPr lang="en-US" dirty="0" smtClean="0">
              <a:solidFill>
                <a:srgbClr val="2F2B20"/>
              </a:solidFill>
              <a:latin typeface="Times New Roman"/>
            </a:endParaRPr>
          </a:p>
          <a:p>
            <a:r>
              <a:rPr lang="en-US" sz="2400" b="1" dirty="0" smtClean="0">
                <a:solidFill>
                  <a:srgbClr val="2F2B20"/>
                </a:solidFill>
                <a:latin typeface="Times New Roman"/>
              </a:rPr>
              <a:t>Formulation </a:t>
            </a:r>
            <a:r>
              <a:rPr lang="en-US" sz="2400" b="1" dirty="0">
                <a:solidFill>
                  <a:srgbClr val="2F2B20"/>
                </a:solidFill>
                <a:latin typeface="Times New Roman"/>
              </a:rPr>
              <a:t>: </a:t>
            </a:r>
            <a:r>
              <a:rPr lang="ro-RO" dirty="0">
                <a:solidFill>
                  <a:srgbClr val="2F2B20"/>
                </a:solidFill>
                <a:latin typeface="Times New Roman"/>
                <a:cs typeface="Times New Roman"/>
              </a:rPr>
              <a:t>150 unit </a:t>
            </a:r>
            <a:r>
              <a:rPr lang="mr-IN" dirty="0" smtClean="0">
                <a:solidFill>
                  <a:srgbClr val="2F2B20"/>
                </a:solidFill>
                <a:latin typeface="Times New Roman"/>
                <a:cs typeface="Times New Roman"/>
              </a:rPr>
              <a:t> </a:t>
            </a:r>
            <a:endParaRPr lang="en-US" dirty="0" smtClean="0">
              <a:solidFill>
                <a:srgbClr val="2F2B20"/>
              </a:solidFill>
              <a:latin typeface="Times New Roman"/>
              <a:cs typeface="Times New Roman"/>
            </a:endParaRPr>
          </a:p>
          <a:p>
            <a:r>
              <a:rPr lang="en-US" sz="2400" b="1" dirty="0" smtClean="0">
                <a:solidFill>
                  <a:srgbClr val="2F2B20"/>
                </a:solidFill>
                <a:latin typeface="Times New Roman"/>
              </a:rPr>
              <a:t>Form </a:t>
            </a:r>
            <a:r>
              <a:rPr lang="en-US" sz="2400" b="1" dirty="0">
                <a:solidFill>
                  <a:srgbClr val="2F2B20"/>
                </a:solidFill>
                <a:latin typeface="Times New Roman"/>
              </a:rPr>
              <a:t>: </a:t>
            </a:r>
            <a:r>
              <a:rPr lang="en-US" dirty="0">
                <a:solidFill>
                  <a:srgbClr val="2F2B20"/>
                </a:solidFill>
                <a:latin typeface="Times New Roman"/>
              </a:rPr>
              <a:t>Solution  </a:t>
            </a:r>
            <a:endParaRPr lang="en-US" dirty="0" smtClean="0">
              <a:solidFill>
                <a:srgbClr val="2F2B20"/>
              </a:solidFill>
              <a:latin typeface="Times New Roman"/>
            </a:endParaRPr>
          </a:p>
          <a:p>
            <a:pPr>
              <a:lnSpc>
                <a:spcPct val="100000"/>
              </a:lnSpc>
            </a:pPr>
            <a:r>
              <a:rPr lang="en-US" sz="2400" b="1" dirty="0" smtClean="0">
                <a:solidFill>
                  <a:srgbClr val="2F2B20"/>
                </a:solidFill>
                <a:latin typeface="Times New Roman"/>
              </a:rPr>
              <a:t>Route </a:t>
            </a:r>
            <a:r>
              <a:rPr lang="en-US" sz="2400" b="1" dirty="0">
                <a:solidFill>
                  <a:srgbClr val="2F2B20"/>
                </a:solidFill>
                <a:latin typeface="Times New Roman"/>
              </a:rPr>
              <a:t>of administration : </a:t>
            </a:r>
            <a:r>
              <a:rPr lang="en-US" dirty="0">
                <a:solidFill>
                  <a:srgbClr val="2F2B20"/>
                </a:solidFill>
                <a:latin typeface="Times New Roman"/>
              </a:rPr>
              <a:t>intramuscular </a:t>
            </a:r>
            <a:endParaRPr dirty="0"/>
          </a:p>
        </p:txBody>
      </p:sp>
    </p:spTree>
    <p:extLst>
      <p:ext uri="{BB962C8B-B14F-4D97-AF65-F5344CB8AC3E}">
        <p14:creationId xmlns:p14="http://schemas.microsoft.com/office/powerpoint/2010/main" val="1337371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extShape 1"/>
          <p:cNvSpPr txBox="1"/>
          <p:nvPr/>
        </p:nvSpPr>
        <p:spPr>
          <a:xfrm>
            <a:off x="571320" y="642960"/>
            <a:ext cx="7772040" cy="5571720"/>
          </a:xfrm>
          <a:prstGeom prst="rect">
            <a:avLst/>
          </a:prstGeom>
        </p:spPr>
        <p:txBody>
          <a:bodyPr anchor="t" anchorCtr="0"/>
          <a:lstStyle/>
          <a:p>
            <a:r>
              <a:rPr lang="en-US" sz="2400" b="1" dirty="0">
                <a:solidFill>
                  <a:srgbClr val="2F2B20"/>
                </a:solidFill>
                <a:latin typeface="Times New Roman"/>
              </a:rPr>
              <a:t>Brands </a:t>
            </a:r>
            <a:r>
              <a:rPr lang="en-US" b="1" dirty="0">
                <a:solidFill>
                  <a:srgbClr val="2F2B20"/>
                </a:solidFill>
                <a:latin typeface="Times New Roman"/>
              </a:rPr>
              <a:t>: </a:t>
            </a:r>
            <a:r>
              <a:rPr lang="en-US" dirty="0" err="1">
                <a:solidFill>
                  <a:srgbClr val="2F2B20"/>
                </a:solidFill>
                <a:latin typeface="Times New Roman"/>
              </a:rPr>
              <a:t>Imogam</a:t>
            </a:r>
            <a:r>
              <a:rPr lang="en-US" dirty="0">
                <a:solidFill>
                  <a:srgbClr val="2F2B20"/>
                </a:solidFill>
                <a:latin typeface="Times New Roman"/>
              </a:rPr>
              <a:t> Rabies </a:t>
            </a:r>
            <a:r>
              <a:rPr lang="en-US" dirty="0" err="1">
                <a:solidFill>
                  <a:srgbClr val="2F2B20"/>
                </a:solidFill>
                <a:latin typeface="Times New Roman"/>
              </a:rPr>
              <a:t>Inj</a:t>
            </a:r>
            <a:r>
              <a:rPr lang="en-US" dirty="0">
                <a:solidFill>
                  <a:srgbClr val="2F2B20"/>
                </a:solidFill>
                <a:latin typeface="Times New Roman"/>
              </a:rPr>
              <a:t> 150unit/ml  </a:t>
            </a:r>
            <a:endParaRPr dirty="0"/>
          </a:p>
          <a:p>
            <a:r>
              <a:rPr lang="en-US" sz="2400" b="1" dirty="0">
                <a:solidFill>
                  <a:srgbClr val="2F2B20"/>
                </a:solidFill>
                <a:latin typeface="Times New Roman"/>
              </a:rPr>
              <a:t>Company : </a:t>
            </a:r>
            <a:r>
              <a:rPr lang="en-US" dirty="0">
                <a:solidFill>
                  <a:srgbClr val="2F2B20"/>
                </a:solidFill>
                <a:latin typeface="Times New Roman"/>
              </a:rPr>
              <a:t>Pasteur </a:t>
            </a:r>
            <a:r>
              <a:rPr lang="en-US" dirty="0" err="1">
                <a:solidFill>
                  <a:srgbClr val="2F2B20"/>
                </a:solidFill>
                <a:latin typeface="Times New Roman"/>
              </a:rPr>
              <a:t>mÉrieux</a:t>
            </a:r>
            <a:r>
              <a:rPr lang="en-US" dirty="0">
                <a:solidFill>
                  <a:srgbClr val="2F2B20"/>
                </a:solidFill>
                <a:latin typeface="Times New Roman"/>
              </a:rPr>
              <a:t> Serums Et </a:t>
            </a:r>
            <a:r>
              <a:rPr lang="en-US" dirty="0" err="1">
                <a:solidFill>
                  <a:srgbClr val="2F2B20"/>
                </a:solidFill>
                <a:latin typeface="Times New Roman"/>
              </a:rPr>
              <a:t>Vaccins</a:t>
            </a:r>
            <a:r>
              <a:rPr lang="en-US" dirty="0">
                <a:solidFill>
                  <a:srgbClr val="2F2B20"/>
                </a:solidFill>
                <a:latin typeface="Times New Roman"/>
              </a:rPr>
              <a:t>, </a:t>
            </a:r>
            <a:r>
              <a:rPr lang="en-US" dirty="0" err="1">
                <a:solidFill>
                  <a:srgbClr val="2F2B20"/>
                </a:solidFill>
                <a:latin typeface="Times New Roman"/>
              </a:rPr>
              <a:t>s.a.</a:t>
            </a:r>
            <a:r>
              <a:rPr lang="en-US" dirty="0">
                <a:solidFill>
                  <a:srgbClr val="2F2B20"/>
                </a:solidFill>
                <a:latin typeface="Times New Roman"/>
              </a:rPr>
              <a:t>   </a:t>
            </a:r>
            <a:endParaRPr dirty="0"/>
          </a:p>
          <a:p>
            <a:r>
              <a:rPr lang="en-US" sz="2400" b="1" dirty="0">
                <a:solidFill>
                  <a:srgbClr val="2F2B20"/>
                </a:solidFill>
                <a:latin typeface="Times New Roman"/>
              </a:rPr>
              <a:t>Description : </a:t>
            </a:r>
            <a:r>
              <a:rPr lang="en-US" dirty="0" err="1">
                <a:solidFill>
                  <a:srgbClr val="2F2B20"/>
                </a:solidFill>
                <a:latin typeface="Times New Roman"/>
              </a:rPr>
              <a:t>Imogam</a:t>
            </a:r>
            <a:r>
              <a:rPr lang="en-US" dirty="0">
                <a:solidFill>
                  <a:srgbClr val="2F2B20"/>
                </a:solidFill>
                <a:latin typeface="Times New Roman"/>
              </a:rPr>
              <a:t> Rabies </a:t>
            </a:r>
            <a:r>
              <a:rPr lang="en-US" dirty="0" err="1">
                <a:solidFill>
                  <a:srgbClr val="2F2B20"/>
                </a:solidFill>
                <a:latin typeface="Times New Roman"/>
              </a:rPr>
              <a:t>Pasteurised</a:t>
            </a:r>
            <a:r>
              <a:rPr lang="en-US" dirty="0">
                <a:solidFill>
                  <a:srgbClr val="2F2B20"/>
                </a:solidFill>
                <a:latin typeface="Times New Roman"/>
              </a:rPr>
              <a:t> is a medicine containing the active ingredient(s) rabies virus immunoglobulin. </a:t>
            </a:r>
            <a:endParaRPr lang="en-US" dirty="0" smtClean="0">
              <a:solidFill>
                <a:srgbClr val="2F2B20"/>
              </a:solidFill>
              <a:latin typeface="Times New Roman"/>
            </a:endParaRPr>
          </a:p>
          <a:p>
            <a:r>
              <a:rPr lang="en-US" sz="2400" b="1" dirty="0" smtClean="0">
                <a:solidFill>
                  <a:srgbClr val="2F2B20"/>
                </a:solidFill>
                <a:latin typeface="Times New Roman"/>
              </a:rPr>
              <a:t>Used </a:t>
            </a:r>
            <a:r>
              <a:rPr lang="en-US" sz="2400" b="1" dirty="0">
                <a:solidFill>
                  <a:srgbClr val="2F2B20"/>
                </a:solidFill>
                <a:latin typeface="Times New Roman"/>
              </a:rPr>
              <a:t>for/Prescribed for : </a:t>
            </a:r>
            <a:r>
              <a:rPr lang="en-US" dirty="0">
                <a:solidFill>
                  <a:srgbClr val="2F2B20"/>
                </a:solidFill>
                <a:latin typeface="Times New Roman"/>
              </a:rPr>
              <a:t>Rabies immune globulin is used together with rabies vaccine to prevent infection caused by the rabies virus. </a:t>
            </a:r>
            <a:endParaRPr lang="en-US" dirty="0" smtClean="0">
              <a:solidFill>
                <a:srgbClr val="2F2B20"/>
              </a:solidFill>
              <a:latin typeface="Times New Roman"/>
            </a:endParaRPr>
          </a:p>
          <a:p>
            <a:r>
              <a:rPr lang="en-US" sz="2400" b="1" dirty="0" smtClean="0">
                <a:solidFill>
                  <a:srgbClr val="2F2B20"/>
                </a:solidFill>
                <a:latin typeface="Times New Roman"/>
              </a:rPr>
              <a:t>Formulation </a:t>
            </a:r>
            <a:r>
              <a:rPr lang="en-US" sz="2400" b="1" dirty="0">
                <a:solidFill>
                  <a:srgbClr val="2F2B20"/>
                </a:solidFill>
                <a:latin typeface="Times New Roman"/>
              </a:rPr>
              <a:t>: </a:t>
            </a:r>
            <a:r>
              <a:rPr lang="ro-RO" dirty="0" smtClean="0">
                <a:solidFill>
                  <a:srgbClr val="2F2B20"/>
                </a:solidFill>
                <a:latin typeface="Times New Roman"/>
                <a:cs typeface="Times New Roman"/>
              </a:rPr>
              <a:t>151 </a:t>
            </a:r>
            <a:r>
              <a:rPr lang="ro-RO" dirty="0">
                <a:solidFill>
                  <a:srgbClr val="2F2B20"/>
                </a:solidFill>
                <a:latin typeface="Times New Roman"/>
                <a:cs typeface="Times New Roman"/>
              </a:rPr>
              <a:t>unit </a:t>
            </a:r>
            <a:r>
              <a:rPr lang="mr-IN" dirty="0" smtClean="0">
                <a:solidFill>
                  <a:srgbClr val="2F2B20"/>
                </a:solidFill>
                <a:latin typeface="Times New Roman"/>
                <a:cs typeface="Times New Roman"/>
              </a:rPr>
              <a:t> </a:t>
            </a:r>
            <a:endParaRPr lang="en-US" dirty="0" smtClean="0">
              <a:solidFill>
                <a:srgbClr val="2F2B20"/>
              </a:solidFill>
              <a:latin typeface="Times New Roman"/>
              <a:cs typeface="Times New Roman"/>
            </a:endParaRPr>
          </a:p>
          <a:p>
            <a:r>
              <a:rPr lang="en-US" sz="2400" b="1" dirty="0" smtClean="0">
                <a:solidFill>
                  <a:srgbClr val="2F2B20"/>
                </a:solidFill>
                <a:latin typeface="Times New Roman"/>
              </a:rPr>
              <a:t>Form </a:t>
            </a:r>
            <a:r>
              <a:rPr lang="en-US" sz="2400" b="1" dirty="0">
                <a:solidFill>
                  <a:srgbClr val="2F2B20"/>
                </a:solidFill>
                <a:latin typeface="Times New Roman"/>
              </a:rPr>
              <a:t>: </a:t>
            </a:r>
            <a:r>
              <a:rPr lang="en-US" dirty="0">
                <a:solidFill>
                  <a:srgbClr val="2F2B20"/>
                </a:solidFill>
                <a:latin typeface="Times New Roman"/>
              </a:rPr>
              <a:t>Solution  </a:t>
            </a:r>
            <a:endParaRPr lang="en-US" dirty="0" smtClean="0">
              <a:solidFill>
                <a:srgbClr val="2F2B20"/>
              </a:solidFill>
              <a:latin typeface="Times New Roman"/>
            </a:endParaRPr>
          </a:p>
          <a:p>
            <a:pPr>
              <a:lnSpc>
                <a:spcPct val="100000"/>
              </a:lnSpc>
            </a:pPr>
            <a:r>
              <a:rPr lang="en-US" sz="2400" b="1" dirty="0" smtClean="0">
                <a:solidFill>
                  <a:srgbClr val="2F2B20"/>
                </a:solidFill>
                <a:latin typeface="Times New Roman"/>
              </a:rPr>
              <a:t>Route </a:t>
            </a:r>
            <a:r>
              <a:rPr lang="en-US" sz="2400" b="1" dirty="0">
                <a:solidFill>
                  <a:srgbClr val="2F2B20"/>
                </a:solidFill>
                <a:latin typeface="Times New Roman"/>
              </a:rPr>
              <a:t>of administration : </a:t>
            </a:r>
            <a:r>
              <a:rPr lang="en-US" dirty="0">
                <a:solidFill>
                  <a:srgbClr val="2F2B20"/>
                </a:solidFill>
                <a:latin typeface="Times New Roman"/>
              </a:rPr>
              <a:t>intramuscular </a:t>
            </a:r>
            <a:endParaRPr dirty="0"/>
          </a:p>
        </p:txBody>
      </p:sp>
    </p:spTree>
    <p:extLst>
      <p:ext uri="{BB962C8B-B14F-4D97-AF65-F5344CB8AC3E}">
        <p14:creationId xmlns:p14="http://schemas.microsoft.com/office/powerpoint/2010/main" val="8128873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 name="TextShape 1"/>
          <p:cNvSpPr txBox="1"/>
          <p:nvPr/>
        </p:nvSpPr>
        <p:spPr>
          <a:xfrm>
            <a:off x="571320" y="642960"/>
            <a:ext cx="7772040" cy="5571720"/>
          </a:xfrm>
          <a:prstGeom prst="rect">
            <a:avLst/>
          </a:prstGeom>
        </p:spPr>
        <p:txBody>
          <a:bodyPr anchor="t" anchorCtr="0"/>
          <a:lstStyle/>
          <a:p>
            <a:r>
              <a:rPr lang="en-US" sz="2400" b="1" dirty="0">
                <a:solidFill>
                  <a:srgbClr val="2F2B20"/>
                </a:solidFill>
                <a:latin typeface="Times New Roman"/>
              </a:rPr>
              <a:t>Brands </a:t>
            </a:r>
            <a:r>
              <a:rPr lang="en-US" b="1" dirty="0">
                <a:solidFill>
                  <a:srgbClr val="2F2B20"/>
                </a:solidFill>
                <a:latin typeface="Times New Roman"/>
              </a:rPr>
              <a:t>: </a:t>
            </a:r>
            <a:r>
              <a:rPr lang="en-US" dirty="0" err="1">
                <a:solidFill>
                  <a:srgbClr val="2F2B20"/>
                </a:solidFill>
                <a:latin typeface="Times New Roman"/>
              </a:rPr>
              <a:t>Imogam</a:t>
            </a:r>
            <a:r>
              <a:rPr lang="en-US" dirty="0">
                <a:solidFill>
                  <a:srgbClr val="2F2B20"/>
                </a:solidFill>
                <a:latin typeface="Times New Roman"/>
              </a:rPr>
              <a:t> Rabies Pasteurized   </a:t>
            </a:r>
            <a:endParaRPr dirty="0"/>
          </a:p>
          <a:p>
            <a:r>
              <a:rPr lang="en-US" sz="2400" b="1" dirty="0">
                <a:solidFill>
                  <a:srgbClr val="2F2B20"/>
                </a:solidFill>
                <a:latin typeface="Times New Roman"/>
              </a:rPr>
              <a:t>Company : </a:t>
            </a:r>
            <a:r>
              <a:rPr lang="en-US" dirty="0" err="1">
                <a:solidFill>
                  <a:srgbClr val="2F2B20"/>
                </a:solidFill>
                <a:latin typeface="Times New Roman"/>
              </a:rPr>
              <a:t>Sanofi</a:t>
            </a:r>
            <a:r>
              <a:rPr lang="en-US" dirty="0">
                <a:solidFill>
                  <a:srgbClr val="2F2B20"/>
                </a:solidFill>
                <a:latin typeface="Times New Roman"/>
              </a:rPr>
              <a:t> Pasteur Limited </a:t>
            </a:r>
            <a:endParaRPr dirty="0"/>
          </a:p>
          <a:p>
            <a:r>
              <a:rPr lang="en-US" sz="2400" b="1" dirty="0">
                <a:solidFill>
                  <a:srgbClr val="2F2B20"/>
                </a:solidFill>
                <a:latin typeface="Times New Roman"/>
              </a:rPr>
              <a:t>Description : </a:t>
            </a:r>
            <a:r>
              <a:rPr lang="en-US" dirty="0">
                <a:solidFill>
                  <a:srgbClr val="2F2B20"/>
                </a:solidFill>
                <a:latin typeface="Times New Roman"/>
              </a:rPr>
              <a:t>IMOGAM® Rabies Pasteurized [Rabies Immune Globulin (RIG), Pasteurized (Human)] is a sterile solution of </a:t>
            </a:r>
            <a:r>
              <a:rPr lang="en-US" dirty="0" err="1">
                <a:solidFill>
                  <a:srgbClr val="2F2B20"/>
                </a:solidFill>
                <a:latin typeface="Times New Roman"/>
              </a:rPr>
              <a:t>antirabies</a:t>
            </a:r>
            <a:r>
              <a:rPr lang="en-US" dirty="0">
                <a:solidFill>
                  <a:srgbClr val="2F2B20"/>
                </a:solidFill>
                <a:latin typeface="Times New Roman"/>
              </a:rPr>
              <a:t> immune globulins (10-16% protein) for intramuscular administration. </a:t>
            </a:r>
            <a:endParaRPr lang="en-US" dirty="0" smtClean="0">
              <a:solidFill>
                <a:srgbClr val="2F2B20"/>
              </a:solidFill>
              <a:latin typeface="Times New Roman"/>
            </a:endParaRPr>
          </a:p>
          <a:p>
            <a:r>
              <a:rPr lang="en-US" sz="2400" b="1" dirty="0" smtClean="0">
                <a:solidFill>
                  <a:srgbClr val="2F2B20"/>
                </a:solidFill>
                <a:latin typeface="Times New Roman"/>
              </a:rPr>
              <a:t>Used </a:t>
            </a:r>
            <a:r>
              <a:rPr lang="en-US" sz="2400" b="1" dirty="0">
                <a:solidFill>
                  <a:srgbClr val="2F2B20"/>
                </a:solidFill>
                <a:latin typeface="Times New Roman"/>
              </a:rPr>
              <a:t>for/Prescribed for : </a:t>
            </a:r>
            <a:r>
              <a:rPr lang="en-US" dirty="0">
                <a:solidFill>
                  <a:srgbClr val="2F2B20"/>
                </a:solidFill>
                <a:latin typeface="Times New Roman"/>
              </a:rPr>
              <a:t>It is indicated for post-exposure prophylaxis in persons suspected of exposure to rabies, who have not previously received a complete immunization regimen with a cell culture produced rabies vaccine. </a:t>
            </a:r>
            <a:endParaRPr lang="en-US" dirty="0" smtClean="0">
              <a:solidFill>
                <a:srgbClr val="2F2B20"/>
              </a:solidFill>
              <a:latin typeface="Times New Roman"/>
            </a:endParaRPr>
          </a:p>
          <a:p>
            <a:r>
              <a:rPr lang="en-US" sz="2400" b="1" dirty="0" smtClean="0">
                <a:solidFill>
                  <a:srgbClr val="2F2B20"/>
                </a:solidFill>
                <a:latin typeface="Times New Roman"/>
              </a:rPr>
              <a:t>Formulation </a:t>
            </a:r>
            <a:r>
              <a:rPr lang="en-US" sz="2400" b="1" dirty="0">
                <a:solidFill>
                  <a:srgbClr val="2F2B20"/>
                </a:solidFill>
                <a:latin typeface="Times New Roman"/>
              </a:rPr>
              <a:t>: </a:t>
            </a:r>
            <a:r>
              <a:rPr lang="en-US" dirty="0">
                <a:solidFill>
                  <a:srgbClr val="2F2B20"/>
                </a:solidFill>
                <a:latin typeface="Times New Roman"/>
                <a:cs typeface="Times New Roman"/>
              </a:rPr>
              <a:t>Human proteins (100-160 mg) containing </a:t>
            </a:r>
            <a:r>
              <a:rPr lang="en-US" dirty="0" err="1">
                <a:solidFill>
                  <a:srgbClr val="2F2B20"/>
                </a:solidFill>
                <a:latin typeface="Times New Roman"/>
                <a:cs typeface="Times New Roman"/>
              </a:rPr>
              <a:t>IgG</a:t>
            </a:r>
            <a:r>
              <a:rPr lang="en-US" dirty="0">
                <a:solidFill>
                  <a:srgbClr val="2F2B20"/>
                </a:solidFill>
                <a:latin typeface="Times New Roman"/>
                <a:cs typeface="Times New Roman"/>
              </a:rPr>
              <a:t>-class human rabies immune globulins with a minimum </a:t>
            </a:r>
            <a:r>
              <a:rPr lang="en-US" dirty="0" err="1">
                <a:solidFill>
                  <a:srgbClr val="2F2B20"/>
                </a:solidFill>
                <a:latin typeface="Times New Roman"/>
                <a:cs typeface="Times New Roman"/>
              </a:rPr>
              <a:t>titre</a:t>
            </a:r>
            <a:r>
              <a:rPr lang="en-US" dirty="0">
                <a:solidFill>
                  <a:srgbClr val="2F2B20"/>
                </a:solidFill>
                <a:latin typeface="Times New Roman"/>
                <a:cs typeface="Times New Roman"/>
              </a:rPr>
              <a:t> of 150 IU/</a:t>
            </a:r>
            <a:r>
              <a:rPr lang="en-US" dirty="0" err="1">
                <a:solidFill>
                  <a:srgbClr val="2F2B20"/>
                </a:solidFill>
                <a:latin typeface="Times New Roman"/>
                <a:cs typeface="Times New Roman"/>
              </a:rPr>
              <a:t>mL.</a:t>
            </a:r>
            <a:r>
              <a:rPr lang="en-US" dirty="0">
                <a:solidFill>
                  <a:srgbClr val="2F2B20"/>
                </a:solidFill>
                <a:latin typeface="Times New Roman"/>
                <a:cs typeface="Times New Roman"/>
              </a:rPr>
              <a:t> Supplied in 2 mL vial s (300 IU) and 10 mL vials (1,500 IU). </a:t>
            </a:r>
            <a:endParaRPr lang="en-US" dirty="0" smtClean="0">
              <a:solidFill>
                <a:srgbClr val="2F2B20"/>
              </a:solidFill>
              <a:latin typeface="Times New Roman"/>
              <a:cs typeface="Times New Roman"/>
            </a:endParaRPr>
          </a:p>
          <a:p>
            <a:r>
              <a:rPr lang="en-US" sz="2400" b="1" dirty="0" smtClean="0">
                <a:solidFill>
                  <a:srgbClr val="2F2B20"/>
                </a:solidFill>
                <a:latin typeface="Times New Roman"/>
              </a:rPr>
              <a:t>Form </a:t>
            </a:r>
            <a:r>
              <a:rPr lang="en-US" sz="2400" b="1" dirty="0">
                <a:solidFill>
                  <a:srgbClr val="2F2B20"/>
                </a:solidFill>
                <a:latin typeface="Times New Roman"/>
              </a:rPr>
              <a:t>: </a:t>
            </a:r>
            <a:r>
              <a:rPr lang="en-US" dirty="0">
                <a:solidFill>
                  <a:srgbClr val="2F2B20"/>
                </a:solidFill>
                <a:latin typeface="Times New Roman"/>
              </a:rPr>
              <a:t>Solution  </a:t>
            </a:r>
            <a:endParaRPr lang="en-US" dirty="0" smtClean="0">
              <a:solidFill>
                <a:srgbClr val="2F2B20"/>
              </a:solidFill>
              <a:latin typeface="Times New Roman"/>
            </a:endParaRPr>
          </a:p>
          <a:p>
            <a:pPr>
              <a:lnSpc>
                <a:spcPct val="100000"/>
              </a:lnSpc>
            </a:pPr>
            <a:r>
              <a:rPr lang="en-US" sz="2400" b="1" dirty="0" smtClean="0">
                <a:solidFill>
                  <a:srgbClr val="2F2B20"/>
                </a:solidFill>
                <a:latin typeface="Times New Roman"/>
              </a:rPr>
              <a:t>Route </a:t>
            </a:r>
            <a:r>
              <a:rPr lang="en-US" sz="2400" b="1" dirty="0">
                <a:solidFill>
                  <a:srgbClr val="2F2B20"/>
                </a:solidFill>
                <a:latin typeface="Times New Roman"/>
              </a:rPr>
              <a:t>of administration : </a:t>
            </a:r>
            <a:r>
              <a:rPr lang="en-US" dirty="0">
                <a:solidFill>
                  <a:srgbClr val="2F2B20"/>
                </a:solidFill>
                <a:latin typeface="Times New Roman"/>
              </a:rPr>
              <a:t>intramuscular </a:t>
            </a:r>
            <a:endParaRPr dirty="0"/>
          </a:p>
        </p:txBody>
      </p:sp>
    </p:spTree>
    <p:extLst>
      <p:ext uri="{BB962C8B-B14F-4D97-AF65-F5344CB8AC3E}">
        <p14:creationId xmlns:p14="http://schemas.microsoft.com/office/powerpoint/2010/main" val="20245820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 name="TextShape 1"/>
          <p:cNvSpPr txBox="1"/>
          <p:nvPr/>
        </p:nvSpPr>
        <p:spPr>
          <a:xfrm>
            <a:off x="428759" y="283399"/>
            <a:ext cx="8156367" cy="6487051"/>
          </a:xfrm>
          <a:prstGeom prst="rect">
            <a:avLst/>
          </a:prstGeom>
        </p:spPr>
        <p:txBody>
          <a:bodyPr anchor="t" anchorCtr="0"/>
          <a:lstStyle/>
          <a:p>
            <a:r>
              <a:rPr lang="en-US" sz="2400" b="1" dirty="0" smtClean="0">
                <a:solidFill>
                  <a:srgbClr val="2F2B20"/>
                </a:solidFill>
                <a:latin typeface="Times New Roman"/>
              </a:rPr>
              <a:t>Contraindication </a:t>
            </a:r>
            <a:r>
              <a:rPr lang="en-US" b="1" dirty="0">
                <a:solidFill>
                  <a:srgbClr val="2F2B20"/>
                </a:solidFill>
                <a:latin typeface="Times New Roman"/>
              </a:rPr>
              <a:t>: 
</a:t>
            </a:r>
            <a:r>
              <a:rPr lang="en-US" dirty="0" smtClean="0">
                <a:solidFill>
                  <a:srgbClr val="2F2B20"/>
                </a:solidFill>
                <a:latin typeface="Times New Roman"/>
              </a:rPr>
              <a:t>Hypersensitivity;</a:t>
            </a:r>
          </a:p>
          <a:p>
            <a:r>
              <a:rPr lang="en-US" dirty="0">
                <a:solidFill>
                  <a:srgbClr val="2F2B20"/>
                </a:solidFill>
                <a:latin typeface="Times New Roman"/>
              </a:rPr>
              <a:t>IMOGAM® Rabies  should not be administered as repeat doses once rabies  vaccination has been in </a:t>
            </a:r>
            <a:r>
              <a:rPr lang="en-US" dirty="0" err="1">
                <a:solidFill>
                  <a:srgbClr val="2F2B20"/>
                </a:solidFill>
                <a:latin typeface="Times New Roman"/>
              </a:rPr>
              <a:t>itiated</a:t>
            </a:r>
            <a:r>
              <a:rPr lang="en-US" dirty="0">
                <a:solidFill>
                  <a:srgbClr val="2F2B20"/>
                </a:solidFill>
                <a:latin typeface="Times New Roman"/>
              </a:rPr>
              <a:t>. Repeating the dose may interfere with maximum active immunity  expected to develop from the rabies vaccine</a:t>
            </a:r>
            <a:r>
              <a:rPr lang="en-US" dirty="0" smtClean="0">
                <a:solidFill>
                  <a:srgbClr val="2F2B20"/>
                </a:solidFill>
                <a:latin typeface="Times New Roman"/>
              </a:rPr>
              <a:t>.</a:t>
            </a:r>
          </a:p>
          <a:p>
            <a:r>
              <a:rPr lang="en-US" dirty="0">
                <a:solidFill>
                  <a:srgbClr val="2F2B20"/>
                </a:solidFill>
                <a:latin typeface="Times New Roman"/>
              </a:rPr>
              <a:t>IMOGAM® Rabies Pasteurized should not be administered as repeat doses once rabies  vaccination has been in </a:t>
            </a:r>
            <a:r>
              <a:rPr lang="en-US" dirty="0" err="1">
                <a:solidFill>
                  <a:srgbClr val="2F2B20"/>
                </a:solidFill>
                <a:latin typeface="Times New Roman"/>
              </a:rPr>
              <a:t>itiated</a:t>
            </a:r>
            <a:r>
              <a:rPr lang="en-US" dirty="0">
                <a:solidFill>
                  <a:srgbClr val="2F2B20"/>
                </a:solidFill>
                <a:latin typeface="Times New Roman"/>
              </a:rPr>
              <a:t>. Repeating the dose may interfere with maximum active immunity  expected to develop from the rabies vaccine. </a:t>
            </a:r>
            <a:r>
              <a:rPr lang="en-US" b="1" dirty="0">
                <a:solidFill>
                  <a:srgbClr val="2F2B20"/>
                </a:solidFill>
                <a:latin typeface="Times New Roman"/>
              </a:rPr>
              <a:t>
</a:t>
            </a:r>
            <a:r>
              <a:rPr lang="en-US" sz="2400" b="1" dirty="0">
                <a:solidFill>
                  <a:srgbClr val="2F2B20"/>
                </a:solidFill>
                <a:latin typeface="Times New Roman"/>
              </a:rPr>
              <a:t>Side effects : 
</a:t>
            </a:r>
            <a:r>
              <a:rPr lang="en-US" dirty="0">
                <a:solidFill>
                  <a:srgbClr val="2F2B20"/>
                </a:solidFill>
                <a:latin typeface="Times New Roman"/>
              </a:rPr>
              <a:t>Fever, </a:t>
            </a:r>
            <a:endParaRPr lang="en-US" dirty="0" smtClean="0">
              <a:solidFill>
                <a:srgbClr val="2F2B20"/>
              </a:solidFill>
              <a:latin typeface="Times New Roman"/>
            </a:endParaRPr>
          </a:p>
          <a:p>
            <a:r>
              <a:rPr lang="en-US" dirty="0" smtClean="0">
                <a:solidFill>
                  <a:srgbClr val="2F2B20"/>
                </a:solidFill>
                <a:latin typeface="Times New Roman"/>
              </a:rPr>
              <a:t>pain</a:t>
            </a:r>
            <a:r>
              <a:rPr lang="en-US" dirty="0">
                <a:solidFill>
                  <a:srgbClr val="2F2B20"/>
                </a:solidFill>
                <a:latin typeface="Times New Roman"/>
              </a:rPr>
              <a:t>, </a:t>
            </a:r>
            <a:endParaRPr lang="en-US" dirty="0" smtClean="0">
              <a:solidFill>
                <a:srgbClr val="2F2B20"/>
              </a:solidFill>
              <a:latin typeface="Times New Roman"/>
            </a:endParaRPr>
          </a:p>
          <a:p>
            <a:r>
              <a:rPr lang="en-US" dirty="0" smtClean="0">
                <a:solidFill>
                  <a:srgbClr val="2F2B20"/>
                </a:solidFill>
                <a:latin typeface="Times New Roman"/>
              </a:rPr>
              <a:t>soreness</a:t>
            </a:r>
            <a:r>
              <a:rPr lang="en-US" dirty="0">
                <a:solidFill>
                  <a:srgbClr val="2F2B20"/>
                </a:solidFill>
                <a:latin typeface="Times New Roman"/>
              </a:rPr>
              <a:t>, </a:t>
            </a:r>
            <a:endParaRPr lang="en-US" dirty="0" smtClean="0">
              <a:solidFill>
                <a:srgbClr val="2F2B20"/>
              </a:solidFill>
              <a:latin typeface="Times New Roman"/>
            </a:endParaRPr>
          </a:p>
          <a:p>
            <a:r>
              <a:rPr lang="en-US" dirty="0" smtClean="0">
                <a:solidFill>
                  <a:srgbClr val="2F2B20"/>
                </a:solidFill>
                <a:latin typeface="Times New Roman"/>
              </a:rPr>
              <a:t>tenderness</a:t>
            </a:r>
            <a:r>
              <a:rPr lang="en-US" dirty="0">
                <a:solidFill>
                  <a:srgbClr val="2F2B20"/>
                </a:solidFill>
                <a:latin typeface="Times New Roman"/>
              </a:rPr>
              <a:t>, or stiffness at the injection site, </a:t>
            </a:r>
            <a:endParaRPr lang="en-US" dirty="0" smtClean="0">
              <a:solidFill>
                <a:srgbClr val="2F2B20"/>
              </a:solidFill>
              <a:latin typeface="Times New Roman"/>
            </a:endParaRPr>
          </a:p>
          <a:p>
            <a:r>
              <a:rPr lang="en-US" dirty="0" smtClean="0">
                <a:solidFill>
                  <a:srgbClr val="2F2B20"/>
                </a:solidFill>
                <a:latin typeface="Times New Roman"/>
              </a:rPr>
              <a:t>Skin rash</a:t>
            </a:r>
          </a:p>
          <a:p>
            <a:r>
              <a:rPr lang="en-US" dirty="0">
                <a:solidFill>
                  <a:srgbClr val="2F2B20"/>
                </a:solidFill>
                <a:latin typeface="Times New Roman"/>
              </a:rPr>
              <a:t>Hypotension, Tachycardia,  Nausea, Vomiting, Local reaction, Fever, chills, Allergic type reaction, Anaphylactic shock, General </a:t>
            </a:r>
            <a:r>
              <a:rPr lang="en-US" dirty="0" err="1">
                <a:solidFill>
                  <a:srgbClr val="2F2B20"/>
                </a:solidFill>
                <a:latin typeface="Times New Roman"/>
              </a:rPr>
              <a:t>prurit</a:t>
            </a:r>
            <a:r>
              <a:rPr lang="en-US" dirty="0">
                <a:solidFill>
                  <a:srgbClr val="2F2B20"/>
                </a:solidFill>
                <a:latin typeface="Times New Roman"/>
              </a:rPr>
              <a:t>, Rash </a:t>
            </a:r>
            <a:r>
              <a:rPr lang="en-US" dirty="0">
                <a:solidFill>
                  <a:srgbClr val="2F2B20"/>
                </a:solidFill>
                <a:latin typeface="Times New Roman"/>
              </a:rPr>
              <a:t>
</a:t>
            </a:r>
            <a:r>
              <a:rPr lang="en-US" sz="2400" b="1" dirty="0">
                <a:solidFill>
                  <a:srgbClr val="2F2B20"/>
                </a:solidFill>
                <a:latin typeface="Times New Roman"/>
              </a:rPr>
              <a:t>Drug interaction </a:t>
            </a:r>
            <a:r>
              <a:rPr lang="en-US" sz="2400" dirty="0">
                <a:solidFill>
                  <a:srgbClr val="2F2B20"/>
                </a:solidFill>
                <a:latin typeface="Times New Roman"/>
              </a:rPr>
              <a:t>:
</a:t>
            </a:r>
            <a:r>
              <a:rPr lang="en-US" dirty="0">
                <a:solidFill>
                  <a:srgbClr val="2F2B20"/>
                </a:solidFill>
                <a:latin typeface="Times New Roman"/>
              </a:rPr>
              <a:t>Live virus vaccines, such as measles vaccine, should not be given for four months following Human rabies virus immune globulin administration because antibodies in the immune globulin preparation may interfere with the immune response to the vaccine. </a:t>
            </a:r>
            <a:r>
              <a:rPr lang="en-US" b="1" dirty="0">
                <a:solidFill>
                  <a:srgbClr val="2F2B20"/>
                </a:solidFill>
                <a:latin typeface="Times New Roman"/>
              </a:rPr>
              <a:t>
</a:t>
            </a:r>
            <a:r>
              <a:rPr lang="en-US" sz="4800" dirty="0">
                <a:solidFill>
                  <a:srgbClr val="2F2B20"/>
                </a:solidFill>
                <a:latin typeface="Times New Roman"/>
              </a:rPr>
              <a:t>
</a:t>
            </a:r>
            <a:endParaRPr dirty="0"/>
          </a:p>
        </p:txBody>
      </p:sp>
    </p:spTree>
    <p:extLst>
      <p:ext uri="{BB962C8B-B14F-4D97-AF65-F5344CB8AC3E}">
        <p14:creationId xmlns:p14="http://schemas.microsoft.com/office/powerpoint/2010/main" val="36640726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307</TotalTime>
  <Words>509</Words>
  <Application>Microsoft Macintosh PowerPoint</Application>
  <PresentationFormat>On-screen Show (4:3)</PresentationFormat>
  <Paragraphs>62</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IMTECH GPRS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Reviewer Anjuman</dc:creator>
  <cp:lastModifiedBy>BIC</cp:lastModifiedBy>
  <cp:revision>23</cp:revision>
  <dcterms:created xsi:type="dcterms:W3CDTF">2016-09-19T09:29:28Z</dcterms:created>
  <dcterms:modified xsi:type="dcterms:W3CDTF">2016-11-17T09:19:55Z</dcterms:modified>
</cp:coreProperties>
</file>